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.xml" ContentType="application/vnd.openxmlformats-officedocument.themeOverrid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ppt/charts/chart36.xml" ContentType="application/vnd.openxmlformats-officedocument.drawingml.chart+xml"/>
  <Override PartName="/ppt/charts/style36.xml" ContentType="application/vnd.ms-office.chartstyle+xml"/>
  <Override PartName="/ppt/charts/colors36.xml" ContentType="application/vnd.ms-office.chartcolorstyle+xml"/>
  <Override PartName="/ppt/charts/chart37.xml" ContentType="application/vnd.openxmlformats-officedocument.drawingml.chart+xml"/>
  <Override PartName="/ppt/charts/style37.xml" ContentType="application/vnd.ms-office.chartstyle+xml"/>
  <Override PartName="/ppt/charts/colors37.xml" ContentType="application/vnd.ms-office.chartcolorstyle+xml"/>
  <Override PartName="/ppt/charts/chart38.xml" ContentType="application/vnd.openxmlformats-officedocument.drawingml.chart+xml"/>
  <Override PartName="/ppt/charts/style38.xml" ContentType="application/vnd.ms-office.chartstyle+xml"/>
  <Override PartName="/ppt/charts/colors38.xml" ContentType="application/vnd.ms-office.chartcolorstyle+xml"/>
  <Override PartName="/ppt/charts/chart39.xml" ContentType="application/vnd.openxmlformats-officedocument.drawingml.chart+xml"/>
  <Override PartName="/ppt/charts/style39.xml" ContentType="application/vnd.ms-office.chartstyle+xml"/>
  <Override PartName="/ppt/charts/colors39.xml" ContentType="application/vnd.ms-office.chartcolorstyle+xml"/>
  <Override PartName="/ppt/charts/chart40.xml" ContentType="application/vnd.openxmlformats-officedocument.drawingml.chart+xml"/>
  <Override PartName="/ppt/charts/style40.xml" ContentType="application/vnd.ms-office.chartstyle+xml"/>
  <Override PartName="/ppt/charts/colors4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4"/>
  </p:handoutMasterIdLst>
  <p:sldIdLst>
    <p:sldId id="281" r:id="rId2"/>
    <p:sldId id="282" r:id="rId3"/>
    <p:sldId id="259" r:id="rId4"/>
    <p:sldId id="27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68" r:id="rId14"/>
    <p:sldId id="269" r:id="rId15"/>
    <p:sldId id="270" r:id="rId16"/>
    <p:sldId id="271" r:id="rId17"/>
    <p:sldId id="272" r:id="rId18"/>
    <p:sldId id="280" r:id="rId19"/>
    <p:sldId id="274" r:id="rId20"/>
    <p:sldId id="275" r:id="rId21"/>
    <p:sldId id="276" r:id="rId22"/>
    <p:sldId id="257" r:id="rId2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9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8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5.xml"/><Relationship Id="rId1" Type="http://schemas.microsoft.com/office/2011/relationships/chartStyle" Target="style25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fapesp\Desktop\Seafile\SPDI\DEInfo\Indicadores\WoS\USFCar_25042018\Reino%20Unido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36.xml"/><Relationship Id="rId1" Type="http://schemas.microsoft.com/office/2011/relationships/chartStyle" Target="styl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7.xml"/><Relationship Id="rId1" Type="http://schemas.microsoft.com/office/2011/relationships/chartStyle" Target="styl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38.xml"/><Relationship Id="rId1" Type="http://schemas.microsoft.com/office/2011/relationships/chartStyle" Target="styl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39.xml"/><Relationship Id="rId1" Type="http://schemas.microsoft.com/office/2011/relationships/chartStyle" Target="styl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40.xml"/><Relationship Id="rId1" Type="http://schemas.microsoft.com/office/2011/relationships/chartStyle" Target="styl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SPDI\DEInfo\Indicadores\WoS\USFCar_25042018\R&#250;ssi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apesp\Desktop\Seafile\SPDI\DEInfo\Indicadores\WoS\USFCar_25042018\Reino%20Unido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DFF-4EEF-8123-F11FBAB4291E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DFF-4EEF-8123-F11FBAB4291E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DFF-4EEF-8123-F11FBAB4291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DFF-4EEF-8123-F11FBAB4291E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FF-4EEF-8123-F11FBAB429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Russian Academy of Sciences (RAS)</c:v>
                </c:pt>
                <c:pt idx="1">
                  <c:v>Vavilov State Optical Institute</c:v>
                </c:pt>
                <c:pt idx="2">
                  <c:v>Joint Institute for Nuclear Research (JINR)</c:v>
                </c:pt>
                <c:pt idx="3">
                  <c:v>Novosibirsk State Technical University</c:v>
                </c:pt>
                <c:pt idx="4">
                  <c:v>Saint Petersburg State University (SPbU)</c:v>
                </c:pt>
                <c:pt idx="5">
                  <c:v>Lomonosov Moscow State University (MSU)</c:v>
                </c:pt>
                <c:pt idx="6">
                  <c:v>I. P. Bardin Central Research Institute of Ferrous Metallurgy </c:v>
                </c:pt>
                <c:pt idx="7">
                  <c:v>Ufa State Aviation Technical University (USATU)</c:v>
                </c:pt>
                <c:pt idx="8">
                  <c:v>Institute for High Energy Physics (IHEP)</c:v>
                </c:pt>
                <c:pt idx="9">
                  <c:v>National Research Nuclear University MEPhI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77</c:v>
                </c:pt>
                <c:pt idx="1">
                  <c:v>27</c:v>
                </c:pt>
                <c:pt idx="2">
                  <c:v>10</c:v>
                </c:pt>
                <c:pt idx="3">
                  <c:v>6</c:v>
                </c:pt>
                <c:pt idx="4">
                  <c:v>5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99-4585-AA74-C26BCCC99C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Nottingham'!$B$18:$B$27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Nottingham'!$C$18:$C$27</c:f>
              <c:numCache>
                <c:formatCode>General</c:formatCode>
                <c:ptCount val="10"/>
                <c:pt idx="0">
                  <c:v>3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6</c:v>
                </c:pt>
                <c:pt idx="5">
                  <c:v>4</c:v>
                </c:pt>
                <c:pt idx="6">
                  <c:v>4</c:v>
                </c:pt>
                <c:pt idx="7">
                  <c:v>2</c:v>
                </c:pt>
                <c:pt idx="8">
                  <c:v>0</c:v>
                </c:pt>
                <c:pt idx="9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B9-4668-B476-110431C743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RAS!$B$18:$B$27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RAS!$C$18:$C$27</c:f>
              <c:numCache>
                <c:formatCode>General</c:formatCode>
                <c:ptCount val="10"/>
                <c:pt idx="0">
                  <c:v>1</c:v>
                </c:pt>
                <c:pt idx="1">
                  <c:v>5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EE-43F3-A274-1AF9D268B9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engineering</c:v>
                </c:pt>
                <c:pt idx="3">
                  <c:v>chemistry</c:v>
                </c:pt>
                <c:pt idx="4">
                  <c:v>science &amp; technology - other topics</c:v>
                </c:pt>
                <c:pt idx="5">
                  <c:v>metallurgy &amp; metallurgical engineering</c:v>
                </c:pt>
                <c:pt idx="6">
                  <c:v>cell biology</c:v>
                </c:pt>
                <c:pt idx="7">
                  <c:v>environmental sciences &amp; ecology</c:v>
                </c:pt>
                <c:pt idx="8">
                  <c:v>optics</c:v>
                </c:pt>
                <c:pt idx="9">
                  <c:v>astronomy &amp; astrophysics</c:v>
                </c:pt>
              </c:strCache>
            </c:strRef>
          </c:cat>
          <c:val>
            <c:numRef>
              <c:f>'Univ Nottingham'!$H$18:$H$27</c:f>
              <c:numCache>
                <c:formatCode>General</c:formatCode>
                <c:ptCount val="10"/>
                <c:pt idx="0">
                  <c:v>27</c:v>
                </c:pt>
                <c:pt idx="1">
                  <c:v>12</c:v>
                </c:pt>
                <c:pt idx="2">
                  <c:v>8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24-4B0B-A733-4DF36750EA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RAS!$G$18:$G$27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optics</c:v>
                </c:pt>
                <c:pt idx="3">
                  <c:v>biochemistry &amp; molecular biology</c:v>
                </c:pt>
                <c:pt idx="4">
                  <c:v>genetics &amp; heredity</c:v>
                </c:pt>
                <c:pt idx="5">
                  <c:v>mathematics</c:v>
                </c:pt>
                <c:pt idx="6">
                  <c:v>toxicology</c:v>
                </c:pt>
                <c:pt idx="7">
                  <c:v>zoology</c:v>
                </c:pt>
                <c:pt idx="8">
                  <c:v>endocrinology &amp; metabolism</c:v>
                </c:pt>
                <c:pt idx="9">
                  <c:v>cell biology</c:v>
                </c:pt>
              </c:strCache>
            </c:strRef>
          </c:cat>
          <c:val>
            <c:numRef>
              <c:f>RAS!$H$18:$H$27</c:f>
              <c:numCache>
                <c:formatCode>General</c:formatCode>
                <c:ptCount val="10"/>
                <c:pt idx="0">
                  <c:v>44</c:v>
                </c:pt>
                <c:pt idx="1">
                  <c:v>12</c:v>
                </c:pt>
                <c:pt idx="2">
                  <c:v>7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14-4642-8730-14F700E3F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Nottingham'!$L$17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Nottingham'!$K$18:$K$27</c:f>
              <c:strCache>
                <c:ptCount val="10"/>
                <c:pt idx="0">
                  <c:v>Henini, M</c:v>
                </c:pt>
                <c:pt idx="1">
                  <c:v>Gobato, YG</c:v>
                </c:pt>
                <c:pt idx="2">
                  <c:v>Brasil, MJSP</c:v>
                </c:pt>
                <c:pt idx="3">
                  <c:v>Galeti, HVA</c:v>
                </c:pt>
                <c:pt idx="4">
                  <c:v>Gordo, VO</c:v>
                </c:pt>
                <c:pt idx="5">
                  <c:v>Marques, GE</c:v>
                </c:pt>
                <c:pt idx="6">
                  <c:v>Taylor, D</c:v>
                </c:pt>
                <c:pt idx="7">
                  <c:v>Lopez-Richard, V</c:v>
                </c:pt>
                <c:pt idx="8">
                  <c:v>Orlita, M</c:v>
                </c:pt>
                <c:pt idx="9">
                  <c:v>Airey, RJ</c:v>
                </c:pt>
              </c:strCache>
            </c:strRef>
          </c:cat>
          <c:val>
            <c:numRef>
              <c:f>'Univ Nottingham'!$L$18:$L$27</c:f>
              <c:numCache>
                <c:formatCode>General</c:formatCode>
                <c:ptCount val="10"/>
                <c:pt idx="0">
                  <c:v>32</c:v>
                </c:pt>
                <c:pt idx="1">
                  <c:v>31</c:v>
                </c:pt>
                <c:pt idx="2">
                  <c:v>17</c:v>
                </c:pt>
                <c:pt idx="3">
                  <c:v>16</c:v>
                </c:pt>
                <c:pt idx="4">
                  <c:v>11</c:v>
                </c:pt>
                <c:pt idx="5">
                  <c:v>10</c:v>
                </c:pt>
                <c:pt idx="6">
                  <c:v>7</c:v>
                </c:pt>
                <c:pt idx="7">
                  <c:v>6</c:v>
                </c:pt>
                <c:pt idx="8">
                  <c:v>5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AB-4672-946D-2C59EADF96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RAS!$L$17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RAS!$K$18:$K$27</c:f>
              <c:strCache>
                <c:ptCount val="10"/>
                <c:pt idx="0">
                  <c:v>Dodonov, VV</c:v>
                </c:pt>
                <c:pt idx="1">
                  <c:v>ALCARAZ, FC</c:v>
                </c:pt>
                <c:pt idx="2">
                  <c:v>Bariev, RZ</c:v>
                </c:pt>
                <c:pt idx="3">
                  <c:v>Basmaji, P</c:v>
                </c:pt>
                <c:pt idx="4">
                  <c:v>Galzerani, JC</c:v>
                </c:pt>
                <c:pt idx="5">
                  <c:v>Gusev, GM</c:v>
                </c:pt>
                <c:pt idx="6">
                  <c:v>Lubyshev, DI</c:v>
                </c:pt>
                <c:pt idx="7">
                  <c:v>Pusep, YA</c:v>
                </c:pt>
                <c:pt idx="8">
                  <c:v>Gennser, U</c:v>
                </c:pt>
                <c:pt idx="9">
                  <c:v>Maude, DK</c:v>
                </c:pt>
              </c:strCache>
            </c:strRef>
          </c:cat>
          <c:val>
            <c:numRef>
              <c:f>RAS!$L$18:$L$27</c:f>
              <c:numCache>
                <c:formatCode>General</c:formatCode>
                <c:ptCount val="10"/>
                <c:pt idx="0">
                  <c:v>14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  <c:pt idx="5">
                  <c:v>9</c:v>
                </c:pt>
                <c:pt idx="6">
                  <c:v>9</c:v>
                </c:pt>
                <c:pt idx="7">
                  <c:v>9</c:v>
                </c:pt>
                <c:pt idx="8">
                  <c:v>7</c:v>
                </c:pt>
                <c:pt idx="9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F-4EDE-A20A-E1644E4BD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Cambridge'!$B$18:$B$27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Cambridge'!$C$18:$C$27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0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D6D-4BA6-8563-4FCC59100D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'Vavilov State Opt Inst'!$B$18:$B$27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'Vavilov State Opt Inst'!$C$18:$C$27</c:f>
              <c:numCache>
                <c:formatCode>General</c:formatCode>
                <c:ptCount val="10"/>
                <c:pt idx="0">
                  <c:v>0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2</c:v>
                </c:pt>
                <c:pt idx="8">
                  <c:v>5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CF7-49B3-9B3D-F4DF157002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Cambridge'!$G$18:$G$27</c:f>
              <c:strCache>
                <c:ptCount val="10"/>
                <c:pt idx="0">
                  <c:v>physics</c:v>
                </c:pt>
                <c:pt idx="1">
                  <c:v>chemistry</c:v>
                </c:pt>
                <c:pt idx="2">
                  <c:v>materials science</c:v>
                </c:pt>
                <c:pt idx="3">
                  <c:v>cell biology</c:v>
                </c:pt>
                <c:pt idx="4">
                  <c:v>environmental sciences &amp; ecology</c:v>
                </c:pt>
                <c:pt idx="5">
                  <c:v>metallurgy &amp; metallurgical engineering</c:v>
                </c:pt>
                <c:pt idx="6">
                  <c:v>psychology</c:v>
                </c:pt>
                <c:pt idx="7">
                  <c:v>biochemistry &amp; molecular biology</c:v>
                </c:pt>
                <c:pt idx="8">
                  <c:v>engineering</c:v>
                </c:pt>
                <c:pt idx="9">
                  <c:v>evolutionary biology</c:v>
                </c:pt>
              </c:strCache>
            </c:strRef>
          </c:cat>
          <c:val>
            <c:numRef>
              <c:f>'Univ Cambridge'!$H$18:$H$27</c:f>
              <c:numCache>
                <c:formatCode>General</c:formatCode>
                <c:ptCount val="10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77-4C0E-81D2-DA99D7FA7F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AA8-44B0-9F1D-6A32634A478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AA8-44B0-9F1D-6A32634A478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8AA8-44B0-9F1D-6A32634A4784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AA8-44B0-9F1D-6A32634A4784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AA8-44B0-9F1D-6A32634A4784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accent2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8AA8-44B0-9F1D-6A32634A4784}"/>
              </c:ext>
            </c:extLst>
          </c:dPt>
          <c:cat>
            <c:strRef>
              <c:f>Total!$B$2:$B$11</c:f>
              <c:strCache>
                <c:ptCount val="10"/>
                <c:pt idx="0">
                  <c:v>EUA</c:v>
                </c:pt>
                <c:pt idx="1">
                  <c:v>Espanha</c:v>
                </c:pt>
                <c:pt idx="2">
                  <c:v>Reino Unido</c:v>
                </c:pt>
                <c:pt idx="3">
                  <c:v>Alemanha</c:v>
                </c:pt>
                <c:pt idx="4">
                  <c:v>França</c:v>
                </c:pt>
                <c:pt idx="5">
                  <c:v>Canadá</c:v>
                </c:pt>
                <c:pt idx="6">
                  <c:v>Portugal</c:v>
                </c:pt>
                <c:pt idx="7">
                  <c:v>Itália</c:v>
                </c:pt>
                <c:pt idx="8">
                  <c:v>Argentina</c:v>
                </c:pt>
                <c:pt idx="9">
                  <c:v>Rússia</c:v>
                </c:pt>
              </c:strCache>
            </c:strRef>
          </c:cat>
          <c:val>
            <c:numRef>
              <c:f>Total!$C$2:$C$11</c:f>
              <c:numCache>
                <c:formatCode>General</c:formatCode>
                <c:ptCount val="10"/>
                <c:pt idx="0">
                  <c:v>1052</c:v>
                </c:pt>
                <c:pt idx="1">
                  <c:v>473</c:v>
                </c:pt>
                <c:pt idx="2">
                  <c:v>375</c:v>
                </c:pt>
                <c:pt idx="3">
                  <c:v>345</c:v>
                </c:pt>
                <c:pt idx="4">
                  <c:v>341</c:v>
                </c:pt>
                <c:pt idx="5">
                  <c:v>265</c:v>
                </c:pt>
                <c:pt idx="6">
                  <c:v>207</c:v>
                </c:pt>
                <c:pt idx="7">
                  <c:v>176</c:v>
                </c:pt>
                <c:pt idx="8">
                  <c:v>142</c:v>
                </c:pt>
                <c:pt idx="9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AA8-44B0-9F1D-6A32634A47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65621392"/>
        <c:axId val="567567088"/>
        <c:axId val="0"/>
      </c:bar3D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'Vavilov State Opt Inst'!$G$18:$G$21</c:f>
              <c:strCache>
                <c:ptCount val="4"/>
                <c:pt idx="0">
                  <c:v>materials science</c:v>
                </c:pt>
                <c:pt idx="1">
                  <c:v>chemistry</c:v>
                </c:pt>
                <c:pt idx="2">
                  <c:v>physics</c:v>
                </c:pt>
                <c:pt idx="3">
                  <c:v>metallurgy &amp; metallurgical engineering</c:v>
                </c:pt>
              </c:strCache>
            </c:strRef>
          </c:cat>
          <c:val>
            <c:numRef>
              <c:f>'Vavilov State Opt Inst'!$H$18:$H$21</c:f>
              <c:numCache>
                <c:formatCode>General</c:formatCode>
                <c:ptCount val="4"/>
                <c:pt idx="0">
                  <c:v>24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B-4D48-8E55-8B6EF83FAF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Cambridge'!$L$17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Cambridge'!$K$18:$K$27</c:f>
              <c:strCache>
                <c:ptCount val="10"/>
                <c:pt idx="0">
                  <c:v>Blamire, MG</c:v>
                </c:pt>
                <c:pt idx="1">
                  <c:v>Colauto, F</c:v>
                </c:pt>
                <c:pt idx="2">
                  <c:v>Ortiz, WA</c:v>
                </c:pt>
                <c:pt idx="3">
                  <c:v>Johansen, TH</c:v>
                </c:pt>
                <c:pt idx="4">
                  <c:v>Abeliovich, H</c:v>
                </c:pt>
                <c:pt idx="5">
                  <c:v>Agostinis, P</c:v>
                </c:pt>
                <c:pt idx="6">
                  <c:v>ALCANTARA, NG</c:v>
                </c:pt>
                <c:pt idx="7">
                  <c:v>Askew, DS</c:v>
                </c:pt>
                <c:pt idx="8">
                  <c:v>Baba, M</c:v>
                </c:pt>
                <c:pt idx="9">
                  <c:v>Baehrecke, EH</c:v>
                </c:pt>
              </c:strCache>
            </c:strRef>
          </c:cat>
          <c:val>
            <c:numRef>
              <c:f>'Univ Cambridge'!$L$18:$L$27</c:f>
              <c:numCache>
                <c:formatCode>General</c:formatCode>
                <c:ptCount val="10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CA-4FFF-BBA1-7CE0D71BE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'Vavilov State Opt Inst'!$L$17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'Vavilov State Opt Inst'!$K$18:$K$27</c:f>
              <c:strCache>
                <c:ptCount val="10"/>
                <c:pt idx="0">
                  <c:v>Fokin, VM</c:v>
                </c:pt>
                <c:pt idx="1">
                  <c:v>ZANOTTO, ED</c:v>
                </c:pt>
                <c:pt idx="2">
                  <c:v>Schmelzer, JWP</c:v>
                </c:pt>
                <c:pt idx="3">
                  <c:v>Abyzov, AS</c:v>
                </c:pt>
                <c:pt idx="4">
                  <c:v>Reis, RMCV</c:v>
                </c:pt>
                <c:pt idx="5">
                  <c:v>Cabral, AA</c:v>
                </c:pt>
                <c:pt idx="6">
                  <c:v>Nascimento, MLF</c:v>
                </c:pt>
                <c:pt idx="7">
                  <c:v>Rodrigues, AM</c:v>
                </c:pt>
                <c:pt idx="8">
                  <c:v>Schick, C</c:v>
                </c:pt>
                <c:pt idx="9">
                  <c:v>Yuritsyn, NS</c:v>
                </c:pt>
              </c:strCache>
            </c:strRef>
          </c:cat>
          <c:val>
            <c:numRef>
              <c:f>'Vavilov State Opt Inst'!$L$18:$L$27</c:f>
              <c:numCache>
                <c:formatCode>General</c:formatCode>
                <c:ptCount val="10"/>
                <c:pt idx="0">
                  <c:v>26</c:v>
                </c:pt>
                <c:pt idx="1">
                  <c:v>25</c:v>
                </c:pt>
                <c:pt idx="2">
                  <c:v>15</c:v>
                </c:pt>
                <c:pt idx="3">
                  <c:v>12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EC-44B6-BE34-D64A5CCD15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Sheffield'!$B$18:$B$27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Sheffield'!$C$18:$C$27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F6-468F-A985-88CEECA118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JINR!$B$18:$B$37</c:f>
              <c:numCache>
                <c:formatCode>General</c:formatCode>
                <c:ptCount val="2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</c:numCache>
            </c:numRef>
          </c:cat>
          <c:val>
            <c:numRef>
              <c:f>JINR!$C$18:$C$37</c:f>
              <c:numCache>
                <c:formatCode>General</c:formatCode>
                <c:ptCount val="2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2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326-42C6-B5F1-9B53FC67F9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2000"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Sheffield'!$G$18:$G$27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science &amp; technology - other topics</c:v>
                </c:pt>
                <c:pt idx="3">
                  <c:v>agriculture</c:v>
                </c:pt>
                <c:pt idx="4">
                  <c:v>astronomy &amp; astrophysics</c:v>
                </c:pt>
                <c:pt idx="5">
                  <c:v>business &amp; economics</c:v>
                </c:pt>
                <c:pt idx="6">
                  <c:v>cell biology</c:v>
                </c:pt>
                <c:pt idx="7">
                  <c:v>engineering</c:v>
                </c:pt>
                <c:pt idx="8">
                  <c:v>environmental sciences &amp; ecology</c:v>
                </c:pt>
                <c:pt idx="9">
                  <c:v>microbiology</c:v>
                </c:pt>
              </c:strCache>
            </c:strRef>
          </c:cat>
          <c:val>
            <c:numRef>
              <c:f>'Univ Sheffield'!$H$18:$H$27</c:f>
              <c:numCache>
                <c:formatCode>General</c:formatCode>
                <c:ptCount val="10"/>
                <c:pt idx="0">
                  <c:v>12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B1-4CCD-A775-4C0540249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4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JINR!$G$18</c:f>
              <c:strCache>
                <c:ptCount val="1"/>
                <c:pt idx="0">
                  <c:v>physics</c:v>
                </c:pt>
              </c:strCache>
            </c:strRef>
          </c:cat>
          <c:val>
            <c:numRef>
              <c:f>JINR!$H$18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94-4499-BFEC-E0EA8C732A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Sheffield'!$L$17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Sheffield'!$K$18:$K$27</c:f>
              <c:strCache>
                <c:ptCount val="10"/>
                <c:pt idx="0">
                  <c:v>Gobato, YG</c:v>
                </c:pt>
                <c:pt idx="1">
                  <c:v>Henini, M</c:v>
                </c:pt>
                <c:pt idx="2">
                  <c:v>Brasil, MJSP</c:v>
                </c:pt>
                <c:pt idx="3">
                  <c:v>Marques, GE</c:v>
                </c:pt>
                <c:pt idx="4">
                  <c:v>Galeti, HVA</c:v>
                </c:pt>
                <c:pt idx="5">
                  <c:v>Lopez-Richard, V</c:v>
                </c:pt>
                <c:pt idx="6">
                  <c:v>Airey, RJ</c:v>
                </c:pt>
                <c:pt idx="7">
                  <c:v>de Carvalho, HB</c:v>
                </c:pt>
                <c:pt idx="8">
                  <c:v>dos Santos, LF</c:v>
                </c:pt>
                <c:pt idx="9">
                  <c:v>Hill, G</c:v>
                </c:pt>
              </c:strCache>
            </c:strRef>
          </c:cat>
          <c:val>
            <c:numRef>
              <c:f>'Univ Sheffield'!$L$18:$L$27</c:f>
              <c:numCache>
                <c:formatCode>General</c:formatCode>
                <c:ptCount val="10"/>
                <c:pt idx="0">
                  <c:v>10</c:v>
                </c:pt>
                <c:pt idx="1">
                  <c:v>10</c:v>
                </c:pt>
                <c:pt idx="2">
                  <c:v>9</c:v>
                </c:pt>
                <c:pt idx="3">
                  <c:v>9</c:v>
                </c:pt>
                <c:pt idx="4">
                  <c:v>6</c:v>
                </c:pt>
                <c:pt idx="5">
                  <c:v>6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A5-42BB-A315-A8FCC80416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JINR!$L$17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JINR!$K$18:$K$27</c:f>
              <c:strCache>
                <c:ptCount val="10"/>
                <c:pt idx="0">
                  <c:v>Sergeenkov, S</c:v>
                </c:pt>
                <c:pt idx="1">
                  <c:v>Araujo-Moreira, FM</c:v>
                </c:pt>
                <c:pt idx="2">
                  <c:v>Lanfredi, AJC</c:v>
                </c:pt>
                <c:pt idx="3">
                  <c:v>Maluf, W</c:v>
                </c:pt>
                <c:pt idx="4">
                  <c:v>Cardoso, CA</c:v>
                </c:pt>
                <c:pt idx="5">
                  <c:v>Filatrella, G</c:v>
                </c:pt>
                <c:pt idx="6">
                  <c:v>Lanfredi, AC</c:v>
                </c:pt>
                <c:pt idx="7">
                  <c:v>Lisboa, PN</c:v>
                </c:pt>
                <c:pt idx="8">
                  <c:v>Mombru, AW</c:v>
                </c:pt>
                <c:pt idx="9">
                  <c:v>Moreno-Gobbi, A</c:v>
                </c:pt>
              </c:strCache>
            </c:strRef>
          </c:cat>
          <c:val>
            <c:numRef>
              <c:f>JINR!$L$18:$L$27</c:f>
              <c:numCache>
                <c:formatCode>General</c:formatCode>
                <c:ptCount val="10"/>
                <c:pt idx="0">
                  <c:v>10</c:v>
                </c:pt>
                <c:pt idx="1">
                  <c:v>9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C-4D36-982F-80A922937D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KEW!$B$18:$B$27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KEW!$C$18:$C$27</c:f>
              <c:numCache>
                <c:formatCode>General</c:formatCode>
                <c:ptCount val="10"/>
                <c:pt idx="0">
                  <c:v>0</c:v>
                </c:pt>
                <c:pt idx="1">
                  <c:v>4</c:v>
                </c:pt>
                <c:pt idx="2">
                  <c:v>6</c:v>
                </c:pt>
                <c:pt idx="3">
                  <c:v>3</c:v>
                </c:pt>
                <c:pt idx="4">
                  <c:v>3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A47-47AE-844E-449732E701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14</c:v>
                </c:pt>
                <c:pt idx="1">
                  <c:v>60</c:v>
                </c:pt>
                <c:pt idx="2">
                  <c:v>52</c:v>
                </c:pt>
                <c:pt idx="3">
                  <c:v>38</c:v>
                </c:pt>
                <c:pt idx="4">
                  <c:v>36</c:v>
                </c:pt>
                <c:pt idx="5">
                  <c:v>30</c:v>
                </c:pt>
                <c:pt idx="6">
                  <c:v>20</c:v>
                </c:pt>
                <c:pt idx="7">
                  <c:v>15</c:v>
                </c:pt>
                <c:pt idx="8">
                  <c:v>11</c:v>
                </c:pt>
                <c:pt idx="9">
                  <c:v>14</c:v>
                </c:pt>
                <c:pt idx="10">
                  <c:v>12</c:v>
                </c:pt>
                <c:pt idx="11">
                  <c:v>10</c:v>
                </c:pt>
                <c:pt idx="12">
                  <c:v>6</c:v>
                </c:pt>
                <c:pt idx="13">
                  <c:v>4</c:v>
                </c:pt>
                <c:pt idx="14">
                  <c:v>5</c:v>
                </c:pt>
                <c:pt idx="15">
                  <c:v>2</c:v>
                </c:pt>
                <c:pt idx="16">
                  <c:v>4</c:v>
                </c:pt>
                <c:pt idx="17">
                  <c:v>5</c:v>
                </c:pt>
                <c:pt idx="18">
                  <c:v>5</c:v>
                </c:pt>
                <c:pt idx="19">
                  <c:v>8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0</c:v>
                </c:pt>
                <c:pt idx="25">
                  <c:v>0</c:v>
                </c:pt>
                <c:pt idx="26">
                  <c:v>1</c:v>
                </c:pt>
                <c:pt idx="27">
                  <c:v>3</c:v>
                </c:pt>
                <c:pt idx="28">
                  <c:v>2</c:v>
                </c:pt>
                <c:pt idx="29">
                  <c:v>0</c:v>
                </c:pt>
                <c:pt idx="30">
                  <c:v>1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0</c:v>
                </c:pt>
                <c:pt idx="36">
                  <c:v>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0-45AF-A061-D0709AA2FBE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4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'Novosibirsk Tec Univ'!$B$18:$B$27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'Novosibirsk Tec Univ'!$C$18:$C$27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38-45BB-9A0F-27FC25E3B9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KEW!$G$18:$G$22</c:f>
              <c:strCache>
                <c:ptCount val="5"/>
                <c:pt idx="0">
                  <c:v>plant sciences</c:v>
                </c:pt>
                <c:pt idx="1">
                  <c:v>evolutionary biology</c:v>
                </c:pt>
                <c:pt idx="2">
                  <c:v>biochemistry &amp; molecular biology</c:v>
                </c:pt>
                <c:pt idx="3">
                  <c:v>genetics &amp; heredity</c:v>
                </c:pt>
                <c:pt idx="4">
                  <c:v>environmental sciences &amp; ecology</c:v>
                </c:pt>
              </c:strCache>
            </c:strRef>
          </c:cat>
          <c:val>
            <c:numRef>
              <c:f>KEW!$H$18:$H$22</c:f>
              <c:numCache>
                <c:formatCode>General</c:formatCode>
                <c:ptCount val="5"/>
                <c:pt idx="0">
                  <c:v>14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6F-46DD-943C-FF0AABA45E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'Novosibirsk Tec Univ'!$G$18:$G$19</c:f>
              <c:strCache>
                <c:ptCount val="2"/>
                <c:pt idx="0">
                  <c:v>materials science</c:v>
                </c:pt>
                <c:pt idx="1">
                  <c:v>metallurgy &amp; metallurgical engineering</c:v>
                </c:pt>
              </c:strCache>
            </c:strRef>
          </c:cat>
          <c:val>
            <c:numRef>
              <c:f>'Novosibirsk Tec Univ'!$H$18:$H$19</c:f>
              <c:numCache>
                <c:formatCode>General</c:formatCode>
                <c:ptCount val="2"/>
                <c:pt idx="0">
                  <c:v>6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7E-4233-8B3D-7B30ED4927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KEW!$L$17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KEW!$K$18:$K$27</c:f>
              <c:strCache>
                <c:ptCount val="10"/>
                <c:pt idx="0">
                  <c:v>Lucas, E</c:v>
                </c:pt>
                <c:pt idx="1">
                  <c:v>Mazine, FF</c:v>
                </c:pt>
                <c:pt idx="2">
                  <c:v>Santos, MF</c:v>
                </c:pt>
                <c:pt idx="3">
                  <c:v>Zappi, DC</c:v>
                </c:pt>
                <c:pt idx="4">
                  <c:v>FOREST, F</c:v>
                </c:pt>
                <c:pt idx="5">
                  <c:v>Lucas, EJ</c:v>
                </c:pt>
                <c:pt idx="6">
                  <c:v>Moraes, EM</c:v>
                </c:pt>
                <c:pt idx="7">
                  <c:v>Taylor, NP</c:v>
                </c:pt>
                <c:pt idx="8">
                  <c:v>Prenner, G</c:v>
                </c:pt>
                <c:pt idx="9">
                  <c:v>Sano, PT</c:v>
                </c:pt>
              </c:strCache>
            </c:strRef>
          </c:cat>
          <c:val>
            <c:numRef>
              <c:f>KEW!$L$18:$L$27</c:f>
              <c:numCache>
                <c:formatCode>General</c:formatCode>
                <c:ptCount val="10"/>
                <c:pt idx="0">
                  <c:v>9</c:v>
                </c:pt>
                <c:pt idx="1">
                  <c:v>7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8-49D0-A83E-2734A034FB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'Novosibirsk Tec Univ'!$L$17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'Novosibirsk Tec Univ'!$K$18:$K$27</c:f>
              <c:strCache>
                <c:ptCount val="10"/>
                <c:pt idx="0">
                  <c:v>Bataev, IA</c:v>
                </c:pt>
                <c:pt idx="1">
                  <c:v>Jorge, AM</c:v>
                </c:pt>
                <c:pt idx="2">
                  <c:v>Bataev, AA</c:v>
                </c:pt>
                <c:pt idx="3">
                  <c:v>Lazurenko, DV</c:v>
                </c:pt>
                <c:pt idx="4">
                  <c:v>Dudina, DV</c:v>
                </c:pt>
                <c:pt idx="5">
                  <c:v>Esikov, MA</c:v>
                </c:pt>
                <c:pt idx="6">
                  <c:v>Guo, Y</c:v>
                </c:pt>
                <c:pt idx="7">
                  <c:v>Mali, VI</c:v>
                </c:pt>
                <c:pt idx="8">
                  <c:v>Batraev, IS</c:v>
                </c:pt>
                <c:pt idx="9">
                  <c:v>Bulina, NV</c:v>
                </c:pt>
              </c:strCache>
            </c:strRef>
          </c:cat>
          <c:val>
            <c:numRef>
              <c:f>'Novosibirsk Tec Univ'!$L$18:$L$27</c:f>
              <c:numCache>
                <c:formatCode>General</c:formatCode>
                <c:ptCount val="10"/>
                <c:pt idx="0">
                  <c:v>5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2D-4EF4-968C-0F607705C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'Univ Manchester'!$B$18:$B$27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'Univ Manchester'!$C$18:$C$27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B7C-4F77-B473-69B30FF8B0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SPbU!$B$18:$B$27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SPbU!$C$18:$C$27</c:f>
              <c:numCache>
                <c:formatCode>General</c:formatCode>
                <c:ptCount val="10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5E-43F6-8692-E83728D5D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Manchester'!$G$18:$G$27</c:f>
              <c:strCache>
                <c:ptCount val="10"/>
                <c:pt idx="0">
                  <c:v>materials science</c:v>
                </c:pt>
                <c:pt idx="1">
                  <c:v>mathematics</c:v>
                </c:pt>
                <c:pt idx="2">
                  <c:v>polymer science</c:v>
                </c:pt>
                <c:pt idx="3">
                  <c:v>computer science</c:v>
                </c:pt>
                <c:pt idx="4">
                  <c:v>business &amp; economics</c:v>
                </c:pt>
                <c:pt idx="5">
                  <c:v>cell biology</c:v>
                </c:pt>
                <c:pt idx="6">
                  <c:v>electrochemistry</c:v>
                </c:pt>
                <c:pt idx="7">
                  <c:v>environmental sciences &amp; ecology</c:v>
                </c:pt>
                <c:pt idx="8">
                  <c:v>evolutionary biology</c:v>
                </c:pt>
                <c:pt idx="9">
                  <c:v>health care sciences &amp; services</c:v>
                </c:pt>
              </c:strCache>
            </c:strRef>
          </c:cat>
          <c:val>
            <c:numRef>
              <c:f>'Univ Manchester'!$H$18:$H$27</c:f>
              <c:numCache>
                <c:formatCode>General</c:formatCode>
                <c:ptCount val="10"/>
                <c:pt idx="0">
                  <c:v>9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AE-472B-83DF-58F4A9EDE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SPbU!$G$18:$G$25</c:f>
              <c:strCache>
                <c:ptCount val="8"/>
                <c:pt idx="0">
                  <c:v>genetics &amp; heredity</c:v>
                </c:pt>
                <c:pt idx="1">
                  <c:v>biochemistry &amp; molecular biology</c:v>
                </c:pt>
                <c:pt idx="2">
                  <c:v>biotechnology &amp; applied microbiology</c:v>
                </c:pt>
                <c:pt idx="3">
                  <c:v>chemistry</c:v>
                </c:pt>
                <c:pt idx="4">
                  <c:v>electrochemistry</c:v>
                </c:pt>
                <c:pt idx="5">
                  <c:v>energy &amp; fuels</c:v>
                </c:pt>
                <c:pt idx="6">
                  <c:v>physics</c:v>
                </c:pt>
                <c:pt idx="7">
                  <c:v>science &amp; technology - other topics</c:v>
                </c:pt>
              </c:strCache>
            </c:strRef>
          </c:cat>
          <c:val>
            <c:numRef>
              <c:f>SPbU!$H$18:$H$25</c:f>
              <c:numCache>
                <c:formatCode>General</c:formatCode>
                <c:ptCount val="8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C9-4F20-9B93-E7CA99403A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'Univ Manchester'!$L$17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'Univ Manchester'!$K$18:$K$27</c:f>
              <c:strCache>
                <c:ptCount val="10"/>
                <c:pt idx="0">
                  <c:v>dos Santos, WN</c:v>
                </c:pt>
                <c:pt idx="1">
                  <c:v>Nadarajah, S</c:v>
                </c:pt>
                <c:pt idx="2">
                  <c:v>Rocha, R</c:v>
                </c:pt>
                <c:pt idx="3">
                  <c:v>Taylor, R</c:v>
                </c:pt>
                <c:pt idx="4">
                  <c:v>Louzada, F</c:v>
                </c:pt>
                <c:pt idx="5">
                  <c:v>Mummery, P</c:v>
                </c:pt>
                <c:pt idx="6">
                  <c:v>Tomazella, V</c:v>
                </c:pt>
                <c:pt idx="7">
                  <c:v>Wallwork, A</c:v>
                </c:pt>
                <c:pt idx="8">
                  <c:v>Baldo, JB</c:v>
                </c:pt>
                <c:pt idx="9">
                  <c:v>Abdalla, FC</c:v>
                </c:pt>
              </c:strCache>
            </c:strRef>
          </c:cat>
          <c:val>
            <c:numRef>
              <c:f>'Univ Manchester'!$L$18:$L$27</c:f>
              <c:numCache>
                <c:formatCode>General</c:formatCode>
                <c:ptCount val="10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90-40B5-80C0-AB37C19FA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Publicações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Ano!$A$2:$A$47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Ano!$B$2:$B$47</c:f>
              <c:numCache>
                <c:formatCode>General</c:formatCode>
                <c:ptCount val="46"/>
                <c:pt idx="0">
                  <c:v>1</c:v>
                </c:pt>
                <c:pt idx="1">
                  <c:v>12</c:v>
                </c:pt>
                <c:pt idx="2">
                  <c:v>8</c:v>
                </c:pt>
                <c:pt idx="3">
                  <c:v>9</c:v>
                </c:pt>
                <c:pt idx="4">
                  <c:v>3</c:v>
                </c:pt>
                <c:pt idx="5">
                  <c:v>7</c:v>
                </c:pt>
                <c:pt idx="6">
                  <c:v>4</c:v>
                </c:pt>
                <c:pt idx="7">
                  <c:v>4</c:v>
                </c:pt>
                <c:pt idx="8">
                  <c:v>6</c:v>
                </c:pt>
                <c:pt idx="9">
                  <c:v>1</c:v>
                </c:pt>
                <c:pt idx="10">
                  <c:v>3</c:v>
                </c:pt>
                <c:pt idx="11">
                  <c:v>5</c:v>
                </c:pt>
                <c:pt idx="12">
                  <c:v>6</c:v>
                </c:pt>
                <c:pt idx="13">
                  <c:v>6</c:v>
                </c:pt>
                <c:pt idx="14">
                  <c:v>9</c:v>
                </c:pt>
                <c:pt idx="15">
                  <c:v>4</c:v>
                </c:pt>
                <c:pt idx="16">
                  <c:v>4</c:v>
                </c:pt>
                <c:pt idx="17">
                  <c:v>7</c:v>
                </c:pt>
                <c:pt idx="18">
                  <c:v>8</c:v>
                </c:pt>
                <c:pt idx="19">
                  <c:v>9</c:v>
                </c:pt>
                <c:pt idx="20">
                  <c:v>8</c:v>
                </c:pt>
                <c:pt idx="21">
                  <c:v>0</c:v>
                </c:pt>
                <c:pt idx="22">
                  <c:v>6</c:v>
                </c:pt>
                <c:pt idx="23">
                  <c:v>3</c:v>
                </c:pt>
                <c:pt idx="24">
                  <c:v>2</c:v>
                </c:pt>
                <c:pt idx="25">
                  <c:v>3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1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AC5-4E7E-95DF-944EAA04BCD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SPbU!$L$17</c:f>
              <c:strCache>
                <c:ptCount val="1"/>
                <c:pt idx="0">
                  <c:v>Publicações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SPbU!$K$18:$K$27</c:f>
              <c:strCache>
                <c:ptCount val="10"/>
                <c:pt idx="0">
                  <c:v>Afonso, CRM</c:v>
                </c:pt>
                <c:pt idx="1">
                  <c:v>Aguilar-Osorio, G</c:v>
                </c:pt>
                <c:pt idx="2">
                  <c:v>Amigo, A</c:v>
                </c:pt>
                <c:pt idx="3">
                  <c:v>Amigo, V</c:v>
                </c:pt>
                <c:pt idx="4">
                  <c:v>Amillis, S</c:v>
                </c:pt>
                <c:pt idx="5">
                  <c:v>Anderluh, G</c:v>
                </c:pt>
                <c:pt idx="6">
                  <c:v>Andersen, MR</c:v>
                </c:pt>
                <c:pt idx="7">
                  <c:v>Archer, DB</c:v>
                </c:pt>
                <c:pt idx="8">
                  <c:v>Asadollahi, M</c:v>
                </c:pt>
                <c:pt idx="9">
                  <c:v>Askin, M</c:v>
                </c:pt>
              </c:strCache>
            </c:strRef>
          </c:cat>
          <c:val>
            <c:numRef>
              <c:f>SPbU!$L$18:$L$27</c:f>
              <c:numCache>
                <c:formatCode>General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DF-4914-A97E-466FA4007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chemistry</c:v>
                </c:pt>
                <c:pt idx="3">
                  <c:v>engineering</c:v>
                </c:pt>
                <c:pt idx="4">
                  <c:v>plant sciences</c:v>
                </c:pt>
                <c:pt idx="5">
                  <c:v>environmental sciences &amp; ecology</c:v>
                </c:pt>
                <c:pt idx="6">
                  <c:v>biochemistry &amp; molecular biology</c:v>
                </c:pt>
                <c:pt idx="7">
                  <c:v>science &amp; technology - other topics</c:v>
                </c:pt>
                <c:pt idx="8">
                  <c:v>electrochemistry</c:v>
                </c:pt>
                <c:pt idx="9">
                  <c:v>operations research &amp; management science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63</c:v>
                </c:pt>
                <c:pt idx="1">
                  <c:v>59</c:v>
                </c:pt>
                <c:pt idx="2">
                  <c:v>58</c:v>
                </c:pt>
                <c:pt idx="3">
                  <c:v>34</c:v>
                </c:pt>
                <c:pt idx="4">
                  <c:v>29</c:v>
                </c:pt>
                <c:pt idx="5">
                  <c:v>28</c:v>
                </c:pt>
                <c:pt idx="6">
                  <c:v>26</c:v>
                </c:pt>
                <c:pt idx="7">
                  <c:v>24</c:v>
                </c:pt>
                <c:pt idx="8">
                  <c:v>22</c:v>
                </c:pt>
                <c:pt idx="9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5B-4AFE-8052-88058FB07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Área!$C$1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Área!$B$2:$B$11</c:f>
              <c:strCache>
                <c:ptCount val="10"/>
                <c:pt idx="0">
                  <c:v>physics</c:v>
                </c:pt>
                <c:pt idx="1">
                  <c:v>materials science</c:v>
                </c:pt>
                <c:pt idx="2">
                  <c:v>genetics &amp; heredity</c:v>
                </c:pt>
                <c:pt idx="3">
                  <c:v>biochemistry &amp; molecular biology</c:v>
                </c:pt>
                <c:pt idx="4">
                  <c:v>chemistry</c:v>
                </c:pt>
                <c:pt idx="5">
                  <c:v>optics</c:v>
                </c:pt>
                <c:pt idx="6">
                  <c:v>metallurgy &amp; metallurgical engineering</c:v>
                </c:pt>
                <c:pt idx="7">
                  <c:v>mathematics</c:v>
                </c:pt>
                <c:pt idx="8">
                  <c:v>toxicology</c:v>
                </c:pt>
                <c:pt idx="9">
                  <c:v>zoology</c:v>
                </c:pt>
              </c:strCache>
            </c:strRef>
          </c:cat>
          <c:val>
            <c:numRef>
              <c:f>Área!$C$2:$C$11</c:f>
              <c:numCache>
                <c:formatCode>General</c:formatCode>
                <c:ptCount val="10"/>
                <c:pt idx="0">
                  <c:v>71</c:v>
                </c:pt>
                <c:pt idx="1">
                  <c:v>42</c:v>
                </c:pt>
                <c:pt idx="2">
                  <c:v>8</c:v>
                </c:pt>
                <c:pt idx="3">
                  <c:v>7</c:v>
                </c:pt>
                <c:pt idx="4">
                  <c:v>7</c:v>
                </c:pt>
                <c:pt idx="5">
                  <c:v>7</c:v>
                </c:pt>
                <c:pt idx="6">
                  <c:v>6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96-4ADC-BC8B-004594E6E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photoluminescence</c:v>
                </c:pt>
                <c:pt idx="1">
                  <c:v>simulation</c:v>
                </c:pt>
                <c:pt idx="2">
                  <c:v>spintronics</c:v>
                </c:pt>
                <c:pt idx="3">
                  <c:v>workload control</c:v>
                </c:pt>
                <c:pt idx="4">
                  <c:v>mice</c:v>
                </c:pt>
                <c:pt idx="5">
                  <c:v>taxonomy</c:v>
                </c:pt>
                <c:pt idx="6">
                  <c:v>water splitting</c:v>
                </c:pt>
                <c:pt idx="7">
                  <c:v>anxiety</c:v>
                </c:pt>
                <c:pt idx="8">
                  <c:v>brazil</c:v>
                </c:pt>
                <c:pt idx="9">
                  <c:v>elevated plus-maze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10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09-4EFC-AAC1-5BF55332BD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'Palavra-chave'!$C$1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'Palavra-chave'!$B$2:$B$11</c:f>
              <c:strCache>
                <c:ptCount val="10"/>
                <c:pt idx="0">
                  <c:v>nucleation</c:v>
                </c:pt>
                <c:pt idx="1">
                  <c:v>crystallization</c:v>
                </c:pt>
                <c:pt idx="2">
                  <c:v>crystal growth</c:v>
                </c:pt>
                <c:pt idx="3">
                  <c:v>glass</c:v>
                </c:pt>
                <c:pt idx="4">
                  <c:v>glass ceramics</c:v>
                </c:pt>
                <c:pt idx="5">
                  <c:v>growth</c:v>
                </c:pt>
                <c:pt idx="6">
                  <c:v>alkali silicates</c:v>
                </c:pt>
                <c:pt idx="7">
                  <c:v>chromosome painting</c:v>
                </c:pt>
                <c:pt idx="8">
                  <c:v>cytochrome b(5</c:v>
                </c:pt>
                <c:pt idx="9">
                  <c:v>fish</c:v>
                </c:pt>
              </c:strCache>
            </c:strRef>
          </c:cat>
          <c:val>
            <c:numRef>
              <c:f>'Palavra-chave'!$C$2:$C$11</c:f>
              <c:numCache>
                <c:formatCode>General</c:formatCode>
                <c:ptCount val="10"/>
                <c:pt idx="0">
                  <c:v>13</c:v>
                </c:pt>
                <c:pt idx="1">
                  <c:v>12</c:v>
                </c:pt>
                <c:pt idx="2">
                  <c:v>10</c:v>
                </c:pt>
                <c:pt idx="3">
                  <c:v>7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BF-462D-8FF9-6072525A88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86189072"/>
        <c:axId val="569870688"/>
        <c:axId val="0"/>
      </c:bar3D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Instituições!$C$1</c:f>
              <c:strCache>
                <c:ptCount val="1"/>
                <c:pt idx="0">
                  <c:v>Registros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Instituições!$B$2:$B$11</c:f>
              <c:strCache>
                <c:ptCount val="10"/>
                <c:pt idx="0">
                  <c:v>University of Nottingham</c:v>
                </c:pt>
                <c:pt idx="1">
                  <c:v>University of Cambridge</c:v>
                </c:pt>
                <c:pt idx="2">
                  <c:v>University of Sheffield</c:v>
                </c:pt>
                <c:pt idx="3">
                  <c:v>Royal Botanic Gardens (KEW)</c:v>
                </c:pt>
                <c:pt idx="4">
                  <c:v>University of Manchester</c:v>
                </c:pt>
                <c:pt idx="5">
                  <c:v>Lancaster University</c:v>
                </c:pt>
                <c:pt idx="6">
                  <c:v>Manchester Metropolitan University (MMU)</c:v>
                </c:pt>
                <c:pt idx="7">
                  <c:v>University of Oxford</c:v>
                </c:pt>
                <c:pt idx="8">
                  <c:v>University of Bath</c:v>
                </c:pt>
                <c:pt idx="9">
                  <c:v>University of Birmingham</c:v>
                </c:pt>
              </c:strCache>
            </c:strRef>
          </c:cat>
          <c:val>
            <c:numRef>
              <c:f>Instituições!$C$2:$C$11</c:f>
              <c:numCache>
                <c:formatCode>General</c:formatCode>
                <c:ptCount val="10"/>
                <c:pt idx="0">
                  <c:v>44</c:v>
                </c:pt>
                <c:pt idx="1">
                  <c:v>21</c:v>
                </c:pt>
                <c:pt idx="2">
                  <c:v>20</c:v>
                </c:pt>
                <c:pt idx="3">
                  <c:v>19</c:v>
                </c:pt>
                <c:pt idx="4">
                  <c:v>19</c:v>
                </c:pt>
                <c:pt idx="5">
                  <c:v>18</c:v>
                </c:pt>
                <c:pt idx="6">
                  <c:v>16</c:v>
                </c:pt>
                <c:pt idx="7">
                  <c:v>16</c:v>
                </c:pt>
                <c:pt idx="8">
                  <c:v>13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D4-4761-AD45-3E31D01794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533343568"/>
        <c:axId val="540240752"/>
        <c:axId val="0"/>
      </c:bar3D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0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20/06/2018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6/20/2018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25/04/2018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6.xml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8.xml"/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18.264 </a:t>
            </a:r>
            <a:r>
              <a:rPr lang="pt-BR" sz="2000" dirty="0" err="1">
                <a:latin typeface="Open Sans" panose="020B0606030504020204"/>
              </a:rPr>
              <a:t>papers</a:t>
            </a:r>
            <a:r>
              <a:rPr lang="pt-BR" sz="2000" dirty="0">
                <a:latin typeface="Open Sans" panose="020B0606030504020204"/>
              </a:rPr>
              <a:t> (25/04/2018)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OG=(universidade federal de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) </a:t>
            </a:r>
            <a:r>
              <a:rPr lang="pt-BR" sz="2000" dirty="0" err="1">
                <a:latin typeface="Open Sans" panose="020B0606030504020204"/>
              </a:rPr>
              <a:t>or</a:t>
            </a:r>
            <a:r>
              <a:rPr lang="pt-BR" sz="2000" dirty="0">
                <a:latin typeface="Open Sans" panose="020B0606030504020204"/>
              </a:rPr>
              <a:t> OO=(</a:t>
            </a:r>
            <a:r>
              <a:rPr lang="pt-BR" sz="2000" dirty="0" err="1">
                <a:latin typeface="Open Sans" panose="020B0606030504020204"/>
              </a:rPr>
              <a:t>desufscar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fdn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fundacao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san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sao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so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univ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fed</a:t>
            </a:r>
            <a:r>
              <a:rPr lang="pt-BR" sz="2000" dirty="0">
                <a:latin typeface="Open Sans" panose="020B0606030504020204"/>
              </a:rPr>
              <a:t> soa </a:t>
            </a:r>
            <a:r>
              <a:rPr lang="pt-BR" sz="2000" dirty="0" err="1">
                <a:latin typeface="Open Sans" panose="020B0606030504020204"/>
              </a:rPr>
              <a:t>carlos</a:t>
            </a:r>
            <a:r>
              <a:rPr lang="pt-BR" sz="2000" dirty="0">
                <a:latin typeface="Open Sans" panose="020B0606030504020204"/>
              </a:rPr>
              <a:t> OR </a:t>
            </a:r>
            <a:r>
              <a:rPr lang="pt-BR" sz="2000" dirty="0" err="1">
                <a:latin typeface="Open Sans" panose="020B0606030504020204"/>
              </a:rPr>
              <a:t>ufscar</a:t>
            </a:r>
            <a:r>
              <a:rPr lang="pt-BR" sz="2000" dirty="0">
                <a:latin typeface="Open Sans" panose="020B0606030504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314BA-8109-41B7-8793-180A6E1FA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Vavilov</a:t>
            </a:r>
            <a:r>
              <a:rPr lang="pt-BR" dirty="0"/>
              <a:t>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Optical</a:t>
            </a:r>
            <a:r>
              <a:rPr lang="pt-BR" dirty="0"/>
              <a:t> </a:t>
            </a:r>
            <a:r>
              <a:rPr lang="pt-BR" dirty="0" err="1"/>
              <a:t>Institute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8983967"/>
              </p:ext>
            </p:extLst>
          </p:nvPr>
        </p:nvGraphicFramePr>
        <p:xfrm>
          <a:off x="829344" y="883518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4B9A739-72B7-4AA1-AB6C-737DF82484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5103524"/>
              </p:ext>
            </p:extLst>
          </p:nvPr>
        </p:nvGraphicFramePr>
        <p:xfrm>
          <a:off x="829342" y="883517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66091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8C612-CCCE-4044-B07B-6BF31B4CB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Vavilov</a:t>
            </a:r>
            <a:r>
              <a:rPr lang="pt-BR" dirty="0"/>
              <a:t>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Optical</a:t>
            </a:r>
            <a:r>
              <a:rPr lang="pt-BR" dirty="0"/>
              <a:t> </a:t>
            </a:r>
            <a:r>
              <a:rPr lang="pt-BR" dirty="0" err="1"/>
              <a:t>Institute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4310159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9C41F1D-0A38-4BA0-A4D1-C8AC3C2F4F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4770198"/>
              </p:ext>
            </p:extLst>
          </p:nvPr>
        </p:nvGraphicFramePr>
        <p:xfrm>
          <a:off x="829341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95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3B3F9D-B345-4594-AA58-D91E54A59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pt-BR" dirty="0" err="1"/>
              <a:t>Vavilov</a:t>
            </a:r>
            <a:r>
              <a:rPr lang="pt-BR" dirty="0"/>
              <a:t>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Optical</a:t>
            </a:r>
            <a:r>
              <a:rPr lang="pt-BR" dirty="0"/>
              <a:t> </a:t>
            </a:r>
            <a:r>
              <a:rPr lang="pt-BR" dirty="0" err="1"/>
              <a:t>Institute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091697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FB4A367-F7D8-4208-A8C4-3047C40F9C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830527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298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0923018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4C56218F-5972-4543-8CF7-4D784619A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Joint Institute for Nuclear Research (JINR)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55F96-ECC8-477F-B260-2D2608614C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6212488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87944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7166084"/>
              </p:ext>
            </p:extLst>
          </p:nvPr>
        </p:nvGraphicFramePr>
        <p:xfrm>
          <a:off x="829344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5" name="Título 1">
            <a:extLst>
              <a:ext uri="{FF2B5EF4-FFF2-40B4-BE49-F238E27FC236}">
                <a16:creationId xmlns:a16="http://schemas.microsoft.com/office/drawing/2014/main" id="{30C744A0-B50F-487E-BDC5-7BC538AC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Joint Institute for Nuclear Research (JINR)</a:t>
            </a:r>
            <a:r>
              <a:rPr lang="pt-BR" dirty="0"/>
              <a:t>, 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31511BC-2A39-4CB5-B180-189B054CEC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972770"/>
              </p:ext>
            </p:extLst>
          </p:nvPr>
        </p:nvGraphicFramePr>
        <p:xfrm>
          <a:off x="829342" y="883519"/>
          <a:ext cx="10533314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2532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BFCA6A-CC0E-4454-A823-9CC8677DA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Joint Institute for Nuclear Research (JINR)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6107556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B5F5B3CC-0205-45F0-B939-E893CF6A5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8175359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60845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50AD0-7E3A-489D-BE9A-284242DF0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Novosibirsk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Technical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412638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C895936-86FE-43E8-8C23-60E21A3233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0693351"/>
              </p:ext>
            </p:extLst>
          </p:nvPr>
        </p:nvGraphicFramePr>
        <p:xfrm>
          <a:off x="829341" y="883519"/>
          <a:ext cx="10533313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24699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Novosibirsk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Technical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542993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F9B66FB-ADE8-43A9-8E97-DC2F747665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4925151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1244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FD93E0-E143-45DB-BC07-4122F56CE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Novosibirsk </a:t>
            </a:r>
            <a:r>
              <a:rPr lang="pt-BR" dirty="0" err="1"/>
              <a:t>State</a:t>
            </a:r>
            <a:r>
              <a:rPr lang="pt-BR" dirty="0"/>
              <a:t> </a:t>
            </a:r>
            <a:r>
              <a:rPr lang="pt-BR" dirty="0" err="1"/>
              <a:t>Technical</a:t>
            </a:r>
            <a:r>
              <a:rPr lang="pt-BR" dirty="0"/>
              <a:t> </a:t>
            </a:r>
            <a:r>
              <a:rPr lang="pt-BR" dirty="0" err="1"/>
              <a:t>University</a:t>
            </a:r>
            <a:r>
              <a:rPr lang="pt-BR" dirty="0"/>
              <a:t>, por autor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F4E4DF3-3720-4870-AE1C-EA6B2498E7C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91632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D5C8532-9585-4256-AA43-B9FF5DC5D8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4268473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6747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DC800-96BA-41CE-8DDD-838C9BF2E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Saint Petersburg State University (</a:t>
            </a:r>
            <a:r>
              <a:rPr lang="en-US" dirty="0" err="1"/>
              <a:t>SPbU</a:t>
            </a:r>
            <a:r>
              <a:rPr lang="en-US" dirty="0"/>
              <a:t>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059160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1031D24-AC44-46D1-8D2B-D60D9EED38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539318"/>
              </p:ext>
            </p:extLst>
          </p:nvPr>
        </p:nvGraphicFramePr>
        <p:xfrm>
          <a:off x="829342" y="883519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52508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74A89A-96A7-4E1C-B8F2-515BC42793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780192"/>
              </p:ext>
            </p:extLst>
          </p:nvPr>
        </p:nvGraphicFramePr>
        <p:xfrm>
          <a:off x="829342" y="883519"/>
          <a:ext cx="10533313" cy="5137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CF426-FC3D-4494-B70D-02C8AEBF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Saint Petersburg State University (</a:t>
            </a:r>
            <a:r>
              <a:rPr lang="en-US" dirty="0" err="1"/>
              <a:t>SPbU</a:t>
            </a:r>
            <a:r>
              <a:rPr lang="en-US" dirty="0"/>
              <a:t>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1445062"/>
              </p:ext>
            </p:extLst>
          </p:nvPr>
        </p:nvGraphicFramePr>
        <p:xfrm>
          <a:off x="829344" y="883519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A0F41DA-F22F-4F29-BC6A-DACCB215DC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7281980"/>
              </p:ext>
            </p:extLst>
          </p:nvPr>
        </p:nvGraphicFramePr>
        <p:xfrm>
          <a:off x="829344" y="883519"/>
          <a:ext cx="10533312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66885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1AADE9-3DF9-46F0-9B92-E0602DFA2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Saint Petersburg State University (</a:t>
            </a:r>
            <a:r>
              <a:rPr lang="en-US" dirty="0" err="1"/>
              <a:t>SPbU</a:t>
            </a:r>
            <a:r>
              <a:rPr lang="en-US" dirty="0"/>
              <a:t>)</a:t>
            </a:r>
            <a:r>
              <a:rPr lang="pt-BR" dirty="0"/>
              <a:t>,</a:t>
            </a:r>
            <a:br>
              <a:rPr lang="pt-BR" dirty="0"/>
            </a:br>
            <a:r>
              <a:rPr lang="pt-BR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7242474"/>
              </p:ext>
            </p:extLst>
          </p:nvPr>
        </p:nvGraphicFramePr>
        <p:xfrm>
          <a:off x="829341" y="883519"/>
          <a:ext cx="10536864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F055633-BEF8-488C-8D55-F52C1D02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4105654"/>
              </p:ext>
            </p:extLst>
          </p:nvPr>
        </p:nvGraphicFramePr>
        <p:xfrm>
          <a:off x="825795" y="883519"/>
          <a:ext cx="10536863" cy="5145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7811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Janine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Massarin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Figueiredo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Rússia,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9025204"/>
              </p:ext>
            </p:extLst>
          </p:nvPr>
        </p:nvGraphicFramePr>
        <p:xfrm>
          <a:off x="829343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139665-C567-47D4-84A9-876EFF9BF0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706561"/>
              </p:ext>
            </p:extLst>
          </p:nvPr>
        </p:nvGraphicFramePr>
        <p:xfrm>
          <a:off x="829341" y="883519"/>
          <a:ext cx="10533315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Rússia, por área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D9FA9709-98BC-4FC2-AC16-11EE6C050B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96649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49D5F37-3331-4AD4-9336-4DF0E56FF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7356844"/>
              </p:ext>
            </p:extLst>
          </p:nvPr>
        </p:nvGraphicFramePr>
        <p:xfrm>
          <a:off x="829342" y="883518"/>
          <a:ext cx="10533314" cy="513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9664557"/>
              </p:ext>
            </p:extLst>
          </p:nvPr>
        </p:nvGraphicFramePr>
        <p:xfrm>
          <a:off x="829345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Rússia, 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AAA5AA0-F27D-4782-B9B9-739C6CBEF7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333787"/>
              </p:ext>
            </p:extLst>
          </p:nvPr>
        </p:nvGraphicFramePr>
        <p:xfrm>
          <a:off x="829341" y="883518"/>
          <a:ext cx="10533313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Rússia, por instituição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558801"/>
              </p:ext>
            </p:extLst>
          </p:nvPr>
        </p:nvGraphicFramePr>
        <p:xfrm>
          <a:off x="829344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EC07A13-601B-4802-BFE9-497E1860BF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7572870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EE9342-3797-4807-BB3D-A2B8F700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Russian Academy of Sciences (RAS)</a:t>
            </a:r>
            <a:r>
              <a:rPr lang="pt-BR" dirty="0"/>
              <a:t>, por ano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8856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203A1DF-B454-4F5E-9E27-E25EF11B00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9224975"/>
              </p:ext>
            </p:extLst>
          </p:nvPr>
        </p:nvGraphicFramePr>
        <p:xfrm>
          <a:off x="829342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967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C6DCEA-2503-4FEC-89B9-EA49385C2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Russian Academy of Sciences (RAS)</a:t>
            </a:r>
            <a:r>
              <a:rPr lang="pt-BR" dirty="0"/>
              <a:t>, 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4752102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7CB220C-9925-422E-AF1D-901B9C28E2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695345"/>
              </p:ext>
            </p:extLst>
          </p:nvPr>
        </p:nvGraphicFramePr>
        <p:xfrm>
          <a:off x="829342" y="883519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90420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92EB4D-8D3A-4A99-B829-C415F8D8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</a:t>
            </a:r>
            <a:r>
              <a:rPr lang="en-US" dirty="0"/>
              <a:t>Russian Academy of Sciences (RAS)</a:t>
            </a:r>
            <a:r>
              <a:rPr lang="pt-BR" dirty="0"/>
              <a:t>, 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6837020"/>
              </p:ext>
            </p:extLst>
          </p:nvPr>
        </p:nvGraphicFramePr>
        <p:xfrm>
          <a:off x="829344" y="883520"/>
          <a:ext cx="10533314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965732E-2A63-403F-A7DC-BFBBD4CCDB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1669827"/>
              </p:ext>
            </p:extLst>
          </p:nvPr>
        </p:nvGraphicFramePr>
        <p:xfrm>
          <a:off x="914400" y="883519"/>
          <a:ext cx="10448256" cy="513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9408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</TotalTime>
  <Words>414</Words>
  <Application>Microsoft Office PowerPoint</Application>
  <PresentationFormat>Widescreen</PresentationFormat>
  <Paragraphs>44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7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Rússia, por ano</vt:lpstr>
      <vt:lpstr>Publicações da UFSCar em colaboração com instituições da Rússia, por área</vt:lpstr>
      <vt:lpstr>Publicações da UFSCar em colaboração com instituições da Rússia, por palavra-chave</vt:lpstr>
      <vt:lpstr>Publicações da UFSCar em colaboração com instituições da Rússia, por instituição</vt:lpstr>
      <vt:lpstr>Publicações da UFSCar em colaboração com Russian Academy of Sciences (RAS), por ano</vt:lpstr>
      <vt:lpstr>Publicações da UFSCar em colaboração com Russian Academy of Sciences (RAS), por área</vt:lpstr>
      <vt:lpstr>Publicações da UFSCar em colaboração com Russian Academy of Sciences (RAS), por autor</vt:lpstr>
      <vt:lpstr>Publicações da UFSCar em colaboração com Vavilov State Optical Institute, por ano</vt:lpstr>
      <vt:lpstr>Publicações da UFSCar em colaboração com Vavilov State Optical Institute, por área</vt:lpstr>
      <vt:lpstr>Publicações da UFSCar em colaboração com Vavilov State Optical Institute, por autor</vt:lpstr>
      <vt:lpstr>Publicações da UFSCar em colaboração com Joint Institute for Nuclear Research (JINR), por ano</vt:lpstr>
      <vt:lpstr>Publicações da UFSCar em colaboração com Joint Institute for Nuclear Research (JINR), por área</vt:lpstr>
      <vt:lpstr>Publicações da UFSCar em colaboração com Joint Institute for Nuclear Research (JINR), por autor</vt:lpstr>
      <vt:lpstr>Publicações da UFSCar em colaboração com Novosibirsk State Technical University, por ano</vt:lpstr>
      <vt:lpstr>Publicações da UFSCar em colaboração com Novosibirsk State Technical University, por área</vt:lpstr>
      <vt:lpstr>Publicações da UFSCar em colaboração com Novosibirsk State Technical University, por autor</vt:lpstr>
      <vt:lpstr>Publicações da UFSCar em colaboração com Saint Petersburg State University (SPbU), por ano</vt:lpstr>
      <vt:lpstr>Publicações da UFSCar em colaboração com Saint Petersburg State University (SPbU), por área</vt:lpstr>
      <vt:lpstr>Publicações da UFSCar em colaboração com Saint Petersburg State University (SPbU),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Estagiário SPDI 1</cp:lastModifiedBy>
  <cp:revision>45</cp:revision>
  <dcterms:created xsi:type="dcterms:W3CDTF">2018-06-12T14:18:58Z</dcterms:created>
  <dcterms:modified xsi:type="dcterms:W3CDTF">2018-06-20T11:50:23Z</dcterms:modified>
</cp:coreProperties>
</file>